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pergolaberlin.de/index.html" TargetMode="External"/><Relationship Id="rId3" Type="http://schemas.openxmlformats.org/officeDocument/2006/relationships/hyperlink" Target="https://ibm.pergolaberlin.de/hausbau-1/holzpergola-planen-in-berlin-was-muss-ich-wissen-bevor-ich-anfange-971a0907.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Eine Pergola verstehen: Aufbau, Baubegriffe und Konstruktionsprinzipien</a:t>
            </a:r>
          </a:p>
        </p:txBody>
      </p:sp>
      <p:sp>
        <p:nvSpPr>
          <p:cNvPr id="3" name="Content Placeholder 2"/>
          <p:cNvSpPr>
            <a:spLocks noGrp="1"/>
          </p:cNvSpPr>
          <p:nvPr>
            <p:ph idx="1"/>
          </p:nvPr>
        </p:nvSpPr>
        <p:spPr/>
        <p:txBody>
          <a:bodyPr/>
          <a:lstStyle/>
          <a:p>
            <a:r>
              <a:t>Holz im Außenbereich stellt besondere Anforderungen an Planung, Konstruktion und Pflege. Eine Holzpergola verbindet gestalterische Möglichkeiten mit den Eigenschaften eines natürlichen Materials, das auf Feuchte, Bewitterung und biologische Einflüsse reagiert. Dieser Leitfaden behandelt die grundlegenden Zusammenhänge, die bei einer Holzpergola in Berlin und ähnlichen Standorten zu beachten sind. Er schafft das gemeinsame Fachwissen, auf dem die einzelnen Dokumentformate zu Standort, Material, Gründung, Genehmigung und Kosten aufbauen.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für eine Pergola?</a:t>
            </a:r>
          </a:p>
        </p:txBody>
      </p:sp>
      <p:sp>
        <p:nvSpPr>
          <p:cNvPr id="3" name="Content Placeholder 2"/>
          <p:cNvSpPr>
            <a:spLocks noGrp="1"/>
          </p:cNvSpPr>
          <p:nvPr>
            <p:ph idx="1"/>
          </p:nvPr>
        </p:nvSpPr>
        <p:spPr/>
        <p:txBody>
          <a:bodyPr/>
          <a:lstStyle/>
          <a:p>
            <a:pPr>
              <a:defRPr sz="1800"/>
            </a:pPr>
            <a:r>
              <a:t>Holz bietet für offene Konstruktionen im Freien eine warme Optik und lässt sich mit dem Grundstück verbinden. Es ist bearbeitbar, vielseitig einsetzbar und kann mit konstruktiven Maßnahmen dauerhaft verbaut werden. Eine Holzpergola besteht aus Pfosten, tragenden Balken und offenen Querhölzern. Sie gliedert einen Sitzplatz, dient als Rankhilfe und gewinnt mit Kletterpflanzen natürlichen Schatten. Regen fällt durch die offene Struktur; ein Wetterschutz ist damit nicht gegeben. Die Wahl von Holzart, Querschnitten und Verbindungen beeinflusst, wie gut die Konstruktion den Witterungsbedingungen standhält.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Gründung</a:t>
            </a:r>
          </a:p>
        </p:txBody>
      </p:sp>
      <p:sp>
        <p:nvSpPr>
          <p:cNvPr id="3" name="Content Placeholder 2"/>
          <p:cNvSpPr>
            <a:spLocks noGrp="1"/>
          </p:cNvSpPr>
          <p:nvPr>
            <p:ph idx="1"/>
          </p:nvPr>
        </p:nvSpPr>
        <p:spPr/>
        <p:txBody>
          <a:bodyPr/>
          <a:lstStyle/>
          <a:p>
            <a:pPr>
              <a:defRPr sz="1800"/>
            </a:pPr>
            <a:r>
              <a:t>Die Gründung muss zum Boden und zu den Kräften aus der Konstruktion passen. Die Holzpfosten leiten ihre Lasten über Pfostenträger und Verankerung an die Fundamente weiter; die Gründung verteilt sie in den tragfähigen Boden. Punktfundamente an den Pfosten sind eine mögliche Lösung; ihre Eignung hängt von Baugrund, Lasten, Anschluss und Ausführung ab. Neben dem Eigengewicht sind die Einwirkungen am konkreten Standort und die Nutzung zu berücksichtigen. Ein späteres Dach wäre eine Änderung des Vorhabens und würde eine erneute Beurteilung erfordern.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Grundstück prüfen</a:t>
            </a:r>
          </a:p>
        </p:txBody>
      </p:sp>
      <p:sp>
        <p:nvSpPr>
          <p:cNvPr id="3" name="Content Placeholder 2"/>
          <p:cNvSpPr>
            <a:spLocks noGrp="1"/>
          </p:cNvSpPr>
          <p:nvPr>
            <p:ph idx="1"/>
          </p:nvPr>
        </p:nvSpPr>
        <p:spPr/>
        <p:txBody>
          <a:bodyPr/>
          <a:lstStyle/>
          <a:p>
            <a:pPr>
              <a:defRPr sz="1800"/>
            </a:pPr>
            <a:r>
              <a:t>Der Standort bestimmt Maße, Ausrichtung und Nutzungsmöglichkeiten. Sonnenverlauf, Blickbeziehungen, Wege im Garten und der Platzbedarf ausgewachsener Kletterpflanzen gehören in die Planung. Grundstücksgrenzen, vorhandene Leitungen und Entwässerungsleitungen im Boden müssen vor Aushubarbeiten bekannt sein. Auch die Befestigung am Untergrund und mögliche öffentlich-rechtliche Anforderungen sollten frühzeitig geklärt werden. Terrassenplatten, Pflaster oder eine Holzterrasse an der Oberfläche sagen nichts über die Tragfähigkeit des Untergrunds aus.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 und konstruktiver Schutz</a:t>
            </a:r>
          </a:p>
        </p:txBody>
      </p:sp>
      <p:sp>
        <p:nvSpPr>
          <p:cNvPr id="3" name="Content Placeholder 2"/>
          <p:cNvSpPr>
            <a:spLocks noGrp="1"/>
          </p:cNvSpPr>
          <p:nvPr>
            <p:ph idx="1"/>
          </p:nvPr>
        </p:nvSpPr>
        <p:spPr/>
        <p:txBody>
          <a:bodyPr/>
          <a:lstStyle/>
          <a:p>
            <a:pPr>
              <a:defRPr sz="1800"/>
            </a:pPr>
            <a:r>
              <a:t>Die Balken einer offenen Pergola sind Regen und wechselnder Feuchte ausgesetzt. Ein guter Entwurf verhindert stehendes Wasser und ermöglicht das Abtrocknen. Besonders Anschlüsse, waagerechte Flächen und Hirnholz an Stirnseiten benötigen Aufmerksamkeit. Lärche und Douglasie werden häufig gewählt; für die Dauerhaftigkeit ist relevant, ob Kernholz oder Splintholz vorliegt. Splintholz besitzt nicht dieselben Eigenschaften wie Kernholz. Holz verändert sich durch Feuchtewechsel; Risse und Farbveränderungen können Teil dieser Entwicklung sein. Eine Beschichtung ersetzt konstruktive Maßnahmen nicht.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Rechtliche Anforderungen prüfen</a:t>
            </a:r>
          </a:p>
        </p:txBody>
      </p:sp>
      <p:sp>
        <p:nvSpPr>
          <p:cNvPr id="3" name="Content Placeholder 2"/>
          <p:cNvSpPr>
            <a:spLocks noGrp="1"/>
          </p:cNvSpPr>
          <p:nvPr>
            <p:ph idx="1"/>
          </p:nvPr>
        </p:nvSpPr>
        <p:spPr/>
        <p:txBody>
          <a:bodyPr/>
          <a:lstStyle/>
          <a:p>
            <a:pPr>
              <a:defRPr sz="1800"/>
            </a:pPr>
            <a:r>
              <a:t>Die Bauordnung für Berlin nennt Pergolen im Katalog verfahrensfreier Vorhaben. Entscheidend ist, ob die tatsächlich geplante Konstruktion darunter fällt. Ein offenes Gerüst mit Querhölzern unterscheidet sich von einer Konstruktion mit dauerhaft geschlossener Dachfläche. Verfahrensfrei bedeutet nicht ohne weitere Anforderungen: Festsetzungen eines Bebauungsplans, Abstandsanforderungen und besondere Vorgaben für das Grundstück können gelten. Die erforderliche Standsicherheit entfällt nicht. Die Lage auf dem Grundstück, die genauen Maße und die geplante Nutzung sollten vor der Ausführung feststehen.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Angebotsvergleich</a:t>
            </a:r>
          </a:p>
        </p:txBody>
      </p:sp>
      <p:sp>
        <p:nvSpPr>
          <p:cNvPr id="3" name="Content Placeholder 2"/>
          <p:cNvSpPr>
            <a:spLocks noGrp="1"/>
          </p:cNvSpPr>
          <p:nvPr>
            <p:ph idx="1"/>
          </p:nvPr>
        </p:nvSpPr>
        <p:spPr/>
        <p:txBody>
          <a:bodyPr/>
          <a:lstStyle/>
          <a:p>
            <a:pPr>
              <a:defRPr sz="1800"/>
            </a:pPr>
            <a:r>
              <a:t>Holzpergola-Kosten hängen nicht allein von der Holzmenge ab. Erst ein klar beschriebener Aufbau, der Standort und der vereinbarte Leistungsumfang machen Angebote vergleichbar. Wichtige Positionen sind die Holzkonstruktion mit Holzart, Querschnitten und Oberflächenbehandlung, die Gründung mit Bodenprüfung und Betonarbeiten, Planungsleistungen sowie Montage und Ausstattung. Eine größere Spannweite kann andere Balkenquerschnitte und Verbindungen erfordern; der Holzbedarf steigt daher nicht immer gleichmäßig mit der Grundfläche. Der Untergrund beeinflusst den Aufwand für Fundament und Befestigung.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Lebensdauer</a:t>
            </a:r>
          </a:p>
        </p:txBody>
      </p:sp>
      <p:sp>
        <p:nvSpPr>
          <p:cNvPr id="3" name="Content Placeholder 2"/>
          <p:cNvSpPr>
            <a:spLocks noGrp="1"/>
          </p:cNvSpPr>
          <p:nvPr>
            <p:ph idx="1"/>
          </p:nvPr>
        </p:nvSpPr>
        <p:spPr/>
        <p:txBody>
          <a:bodyPr/>
          <a:lstStyle/>
          <a:p>
            <a:pPr>
              <a:defRPr sz="1800"/>
            </a:pPr>
            <a:r>
              <a:t>Holz im Außenbereich verändert sich dauerhaft. Regelmäßige Kontrolle, insbesondere an Anschlüssen und Hirnholz, hilft, den Zustand der Konstruktion zu beurteilen. Eine dicht bewachsene, schwer zugängliche Pergola stellt andere Anforderungen an Kontrolle und Pflege als ein frei stehendes, gut belüftetes Gerüst. Welche Veränderungen akzeptabel sind und welche eine technische Prüfung brauchen, lässt sich nicht allein aus der Holzart ableiten. Konstruktiver Schutz von Anfang an und regelmäßige Pflege tragen dazu bei, die Lebensdauer zu verlängern.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Informationen</a:t>
            </a:r>
          </a:p>
        </p:txBody>
      </p:sp>
      <p:sp>
        <p:nvSpPr>
          <p:cNvPr id="3" name="Content Placeholder 2"/>
          <p:cNvSpPr>
            <a:spLocks noGrp="1"/>
          </p:cNvSpPr>
          <p:nvPr>
            <p:ph idx="1"/>
          </p:nvPr>
        </p:nvSpPr>
        <p:spPr/>
        <p:txBody>
          <a:bodyPr/>
          <a:lstStyle/>
          <a:p>
            <a:r>
              <a:rPr sz="1800">
                <a:hlinkClick r:id="rId2"/>
              </a:rPr>
              <a:t>Holzpergola Berlin – Planung für Garten &amp; Terrasse</a:t>
            </a:r>
          </a:p>
          <a:p>
            <a:r>
              <a:rPr sz="1800">
                <a:hlinkClick r:id="rId3"/>
              </a:rPr>
              <a:t>Holzpergola planen in Berlin: Was muss ich wissen, bevor ich anfange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